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 Extra Light" charset="1" panose="00000300000000000000"/>
      <p:regular r:id="rId10"/>
    </p:embeddedFont>
    <p:embeddedFont>
      <p:font typeface="Muli Extra Light Bold" charset="1" panose="00000400000000000000"/>
      <p:regular r:id="rId11"/>
    </p:embeddedFont>
    <p:embeddedFont>
      <p:font typeface="Muli Extra Light Italics" charset="1" panose="00000300000000000000"/>
      <p:regular r:id="rId12"/>
    </p:embeddedFont>
    <p:embeddedFont>
      <p:font typeface="Muli Extra Light Bold Italics" charset="1" panose="00000400000000000000"/>
      <p:regular r:id="rId13"/>
    </p:embeddedFont>
    <p:embeddedFont>
      <p:font typeface="Squada One" charset="1" panose="02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gif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jpeg" Type="http://schemas.openxmlformats.org/officeDocument/2006/relationships/image"/><Relationship Id="rId2" Target="../media/image10.png" Type="http://schemas.openxmlformats.org/officeDocument/2006/relationships/image"/><Relationship Id="rId3" Target="../media/image2.gif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700000">
            <a:off x="-5122216" y="3190239"/>
            <a:ext cx="15794455" cy="1495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-2700000">
            <a:off x="2952317" y="-548699"/>
            <a:ext cx="5289562" cy="18497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79352" y="1643850"/>
            <a:ext cx="810160" cy="64429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2700000">
            <a:off x="9705446" y="9183666"/>
            <a:ext cx="12443199" cy="1178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29000"/>
          </a:blip>
          <a:srcRect l="0" t="0" r="0" b="0"/>
          <a:stretch>
            <a:fillRect/>
          </a:stretch>
        </p:blipFill>
        <p:spPr>
          <a:xfrm flipH="false" flipV="false" rot="0">
            <a:off x="598332" y="4411683"/>
            <a:ext cx="1383451" cy="11002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11271" y="7164515"/>
            <a:ext cx="2172948" cy="291888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26692" y="1574932"/>
            <a:ext cx="7297423" cy="259666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4520734" y="8224665"/>
            <a:ext cx="1577924" cy="15779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0226" y="0"/>
                  </a:moveTo>
                  <a:lnTo>
                    <a:pt x="562574" y="0"/>
                  </a:lnTo>
                  <a:cubicBezTo>
                    <a:pt x="628938" y="0"/>
                    <a:pt x="692584" y="26363"/>
                    <a:pt x="739510" y="73290"/>
                  </a:cubicBezTo>
                  <a:cubicBezTo>
                    <a:pt x="786437" y="120216"/>
                    <a:pt x="812800" y="183862"/>
                    <a:pt x="812800" y="250226"/>
                  </a:cubicBezTo>
                  <a:lnTo>
                    <a:pt x="812800" y="562574"/>
                  </a:lnTo>
                  <a:cubicBezTo>
                    <a:pt x="812800" y="628938"/>
                    <a:pt x="786437" y="692584"/>
                    <a:pt x="739510" y="739510"/>
                  </a:cubicBezTo>
                  <a:cubicBezTo>
                    <a:pt x="692584" y="786437"/>
                    <a:pt x="628938" y="812800"/>
                    <a:pt x="562574" y="812800"/>
                  </a:cubicBezTo>
                  <a:lnTo>
                    <a:pt x="250226" y="812800"/>
                  </a:lnTo>
                  <a:cubicBezTo>
                    <a:pt x="183862" y="812800"/>
                    <a:pt x="120216" y="786437"/>
                    <a:pt x="73290" y="739510"/>
                  </a:cubicBezTo>
                  <a:cubicBezTo>
                    <a:pt x="26363" y="692584"/>
                    <a:pt x="0" y="628938"/>
                    <a:pt x="0" y="562574"/>
                  </a:cubicBezTo>
                  <a:lnTo>
                    <a:pt x="0" y="250226"/>
                  </a:lnTo>
                  <a:cubicBezTo>
                    <a:pt x="0" y="183862"/>
                    <a:pt x="26363" y="120216"/>
                    <a:pt x="73290" y="73290"/>
                  </a:cubicBezTo>
                  <a:cubicBezTo>
                    <a:pt x="120216" y="26363"/>
                    <a:pt x="183862" y="0"/>
                    <a:pt x="2502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16663" y="8224665"/>
            <a:ext cx="1577924" cy="15779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0226" y="0"/>
                  </a:moveTo>
                  <a:lnTo>
                    <a:pt x="562574" y="0"/>
                  </a:lnTo>
                  <a:cubicBezTo>
                    <a:pt x="628938" y="0"/>
                    <a:pt x="692584" y="26363"/>
                    <a:pt x="739510" y="73290"/>
                  </a:cubicBezTo>
                  <a:cubicBezTo>
                    <a:pt x="786437" y="120216"/>
                    <a:pt x="812800" y="183862"/>
                    <a:pt x="812800" y="250226"/>
                  </a:cubicBezTo>
                  <a:lnTo>
                    <a:pt x="812800" y="562574"/>
                  </a:lnTo>
                  <a:cubicBezTo>
                    <a:pt x="812800" y="628938"/>
                    <a:pt x="786437" y="692584"/>
                    <a:pt x="739510" y="739510"/>
                  </a:cubicBezTo>
                  <a:cubicBezTo>
                    <a:pt x="692584" y="786437"/>
                    <a:pt x="628938" y="812800"/>
                    <a:pt x="562574" y="812800"/>
                  </a:cubicBezTo>
                  <a:lnTo>
                    <a:pt x="250226" y="812800"/>
                  </a:lnTo>
                  <a:cubicBezTo>
                    <a:pt x="183862" y="812800"/>
                    <a:pt x="120216" y="786437"/>
                    <a:pt x="73290" y="739510"/>
                  </a:cubicBezTo>
                  <a:cubicBezTo>
                    <a:pt x="26363" y="692584"/>
                    <a:pt x="0" y="628938"/>
                    <a:pt x="0" y="562574"/>
                  </a:cubicBezTo>
                  <a:lnTo>
                    <a:pt x="0" y="250226"/>
                  </a:lnTo>
                  <a:cubicBezTo>
                    <a:pt x="0" y="183862"/>
                    <a:pt x="26363" y="120216"/>
                    <a:pt x="73290" y="73290"/>
                  </a:cubicBezTo>
                  <a:cubicBezTo>
                    <a:pt x="120216" y="26363"/>
                    <a:pt x="183862" y="0"/>
                    <a:pt x="2502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781474" y="8389475"/>
            <a:ext cx="1248303" cy="124830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681843" y="8224665"/>
            <a:ext cx="1577924" cy="15779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0226" y="0"/>
                  </a:moveTo>
                  <a:lnTo>
                    <a:pt x="562574" y="0"/>
                  </a:lnTo>
                  <a:cubicBezTo>
                    <a:pt x="628938" y="0"/>
                    <a:pt x="692584" y="26363"/>
                    <a:pt x="739510" y="73290"/>
                  </a:cubicBezTo>
                  <a:cubicBezTo>
                    <a:pt x="786437" y="120216"/>
                    <a:pt x="812800" y="183862"/>
                    <a:pt x="812800" y="250226"/>
                  </a:cubicBezTo>
                  <a:lnTo>
                    <a:pt x="812800" y="562574"/>
                  </a:lnTo>
                  <a:cubicBezTo>
                    <a:pt x="812800" y="628938"/>
                    <a:pt x="786437" y="692584"/>
                    <a:pt x="739510" y="739510"/>
                  </a:cubicBezTo>
                  <a:cubicBezTo>
                    <a:pt x="692584" y="786437"/>
                    <a:pt x="628938" y="812800"/>
                    <a:pt x="562574" y="812800"/>
                  </a:cubicBezTo>
                  <a:lnTo>
                    <a:pt x="250226" y="812800"/>
                  </a:lnTo>
                  <a:cubicBezTo>
                    <a:pt x="183862" y="812800"/>
                    <a:pt x="120216" y="786437"/>
                    <a:pt x="73290" y="739510"/>
                  </a:cubicBezTo>
                  <a:cubicBezTo>
                    <a:pt x="26363" y="692584"/>
                    <a:pt x="0" y="628938"/>
                    <a:pt x="0" y="562574"/>
                  </a:cubicBezTo>
                  <a:lnTo>
                    <a:pt x="0" y="250226"/>
                  </a:lnTo>
                  <a:cubicBezTo>
                    <a:pt x="0" y="183862"/>
                    <a:pt x="26363" y="120216"/>
                    <a:pt x="73290" y="73290"/>
                  </a:cubicBezTo>
                  <a:cubicBezTo>
                    <a:pt x="120216" y="26363"/>
                    <a:pt x="183862" y="0"/>
                    <a:pt x="2502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554726" y="8258657"/>
            <a:ext cx="1543932" cy="154393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16744" t="17981" r="20460" b="19223"/>
          <a:stretch>
            <a:fillRect/>
          </a:stretch>
        </p:blipFill>
        <p:spPr>
          <a:xfrm flipH="false" flipV="false" rot="0">
            <a:off x="846654" y="8389475"/>
            <a:ext cx="1248303" cy="124830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454726" y="4390673"/>
            <a:ext cx="337854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Hugo Mercier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Vincent Sacquin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Gregoire Taja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Anton Chernysh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Umair Iftikhar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Ali Basaran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048" y="1676400"/>
            <a:ext cx="14913905" cy="6934200"/>
            <a:chOff x="0" y="0"/>
            <a:chExt cx="42810008" cy="1990445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10007" cy="19904456"/>
            </a:xfrm>
            <a:custGeom>
              <a:avLst/>
              <a:gdLst/>
              <a:ahLst/>
              <a:cxnLst/>
              <a:rect r="r" b="b" t="t" l="l"/>
              <a:pathLst>
                <a:path h="19904456" w="42810007">
                  <a:moveTo>
                    <a:pt x="0" y="0"/>
                  </a:moveTo>
                  <a:lnTo>
                    <a:pt x="0" y="19904456"/>
                  </a:lnTo>
                  <a:lnTo>
                    <a:pt x="42810007" y="19904456"/>
                  </a:lnTo>
                  <a:lnTo>
                    <a:pt x="42810007" y="0"/>
                  </a:lnTo>
                  <a:lnTo>
                    <a:pt x="0" y="0"/>
                  </a:lnTo>
                  <a:close/>
                  <a:moveTo>
                    <a:pt x="42749050" y="19843496"/>
                  </a:moveTo>
                  <a:lnTo>
                    <a:pt x="59690" y="19843496"/>
                  </a:lnTo>
                  <a:lnTo>
                    <a:pt x="59690" y="59690"/>
                  </a:lnTo>
                  <a:lnTo>
                    <a:pt x="42749050" y="59690"/>
                  </a:lnTo>
                  <a:lnTo>
                    <a:pt x="42749050" y="198434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0035" y="1263921"/>
            <a:ext cx="967930" cy="824957"/>
            <a:chOff x="0" y="0"/>
            <a:chExt cx="1290574" cy="109994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660035" y="8198121"/>
            <a:ext cx="967930" cy="824957"/>
            <a:chOff x="0" y="0"/>
            <a:chExt cx="1290574" cy="109994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3116920" y="2009420"/>
            <a:ext cx="12054159" cy="4360998"/>
            <a:chOff x="0" y="0"/>
            <a:chExt cx="16072213" cy="58146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61925"/>
              <a:ext cx="16072213" cy="3414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>
                  <a:solidFill>
                    <a:srgbClr val="FFFFFF"/>
                  </a:solidFill>
                  <a:latin typeface="Squada One Bold"/>
                </a:rPr>
                <a:t>HERETICS SOULBOUND TOKEN (HST)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871141"/>
              <a:ext cx="16072213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Extra Light Bold"/>
                </a:rPr>
                <a:t>Our product consists of a token linked to each Heretics user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Extra Light Bold"/>
                </a:rPr>
                <a:t>that allows them to obtain different services and 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Extra Light Bold"/>
                </a:rPr>
                <a:t>discounts from sponsors and Heretics.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116920" y="6671039"/>
            <a:ext cx="120541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 Extra Light"/>
              </a:rPr>
              <a:t>We explain the operation of our token, how it is obtained and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 Extra Light"/>
              </a:rPr>
              <a:t>how it allows to obtain the mentioned advantages.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0964" y="2919447"/>
            <a:ext cx="2024591" cy="19638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90964" y="7226302"/>
            <a:ext cx="2024591" cy="203199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1311579">
            <a:off x="1933699" y="5049105"/>
            <a:ext cx="1402525" cy="26508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true" rot="1641358">
            <a:off x="4640359" y="5057320"/>
            <a:ext cx="1402525" cy="26508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59042" y="5254402"/>
            <a:ext cx="1242415" cy="12424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320325" y="5547283"/>
            <a:ext cx="519850" cy="6566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117" y="5514011"/>
            <a:ext cx="1242415" cy="12424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060400" y="5806892"/>
            <a:ext cx="519850" cy="6566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192" y="5773620"/>
            <a:ext cx="1242415" cy="124241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800475" y="6066502"/>
            <a:ext cx="519850" cy="65665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505366" y="5552659"/>
            <a:ext cx="737160" cy="169385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293836" y="5709789"/>
            <a:ext cx="737160" cy="169385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957895" y="5547283"/>
            <a:ext cx="737160" cy="169385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743941" y="5766353"/>
            <a:ext cx="737160" cy="169385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0653" y="6209764"/>
            <a:ext cx="624878" cy="57410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092983" y="5649891"/>
            <a:ext cx="737160" cy="169385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959042" y="3910502"/>
            <a:ext cx="872170" cy="111104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39794" y="2787321"/>
            <a:ext cx="9923493" cy="54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The Heretics Soulbound Token (HST) is a combination of user identification and their engagement score. It has the same benefits of the traditional method but combined with blockchain technology 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The user is able to obtain HST through interaction with Team Heretics. The more fan points a user gains, more advantages they will have through the sponsors and Team Heretics. 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In the left example, after the user logs their crypto wallet to sponsor's page, he can obtain different discounts as for example a free beer from Heretics sponsor, San Miguel.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</a:rPr>
              <a:t>It may even be possible to use QR codes at stores to verify one's Heretics Token and receive discounts.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190625"/>
            <a:ext cx="1333313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OUR SOLUTION: HST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0738" y="1028700"/>
            <a:ext cx="5780043" cy="3866845"/>
            <a:chOff x="0" y="0"/>
            <a:chExt cx="18370462" cy="1228982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370462" cy="12289828"/>
            </a:xfrm>
            <a:custGeom>
              <a:avLst/>
              <a:gdLst/>
              <a:ahLst/>
              <a:cxnLst/>
              <a:rect r="r" b="b" t="t" l="l"/>
              <a:pathLst>
                <a:path h="12289828" w="18370462">
                  <a:moveTo>
                    <a:pt x="0" y="0"/>
                  </a:moveTo>
                  <a:lnTo>
                    <a:pt x="0" y="12289828"/>
                  </a:lnTo>
                  <a:lnTo>
                    <a:pt x="18370462" y="12289828"/>
                  </a:lnTo>
                  <a:lnTo>
                    <a:pt x="18370462" y="0"/>
                  </a:lnTo>
                  <a:lnTo>
                    <a:pt x="0" y="0"/>
                  </a:lnTo>
                  <a:close/>
                  <a:moveTo>
                    <a:pt x="18309501" y="12228868"/>
                  </a:moveTo>
                  <a:lnTo>
                    <a:pt x="59690" y="12228868"/>
                  </a:lnTo>
                  <a:lnTo>
                    <a:pt x="59690" y="59690"/>
                  </a:lnTo>
                  <a:lnTo>
                    <a:pt x="18309501" y="59690"/>
                  </a:lnTo>
                  <a:lnTo>
                    <a:pt x="18309501" y="122288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83289" y="1383672"/>
            <a:ext cx="5328522" cy="2934611"/>
            <a:chOff x="0" y="0"/>
            <a:chExt cx="7104695" cy="39128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7104695" cy="798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FFFFFF"/>
                  </a:solidFill>
                  <a:latin typeface="Squada One"/>
                </a:rPr>
                <a:t>HST is a Soulbound token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52470"/>
              <a:ext cx="7104695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Muli Extra Light"/>
                </a:rPr>
                <a:t>Each HST token is unique and non-transferable. It identifies a single fan. Each unique token is created with the mint function and tracked using a mapping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07219" y="1028700"/>
            <a:ext cx="5780043" cy="3866845"/>
            <a:chOff x="0" y="0"/>
            <a:chExt cx="18711880" cy="1251823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8711880" cy="12518237"/>
            </a:xfrm>
            <a:custGeom>
              <a:avLst/>
              <a:gdLst/>
              <a:ahLst/>
              <a:cxnLst/>
              <a:rect r="r" b="b" t="t" l="l"/>
              <a:pathLst>
                <a:path h="12518237" w="18711880">
                  <a:moveTo>
                    <a:pt x="0" y="0"/>
                  </a:moveTo>
                  <a:lnTo>
                    <a:pt x="0" y="12518237"/>
                  </a:lnTo>
                  <a:lnTo>
                    <a:pt x="18711880" y="12518237"/>
                  </a:lnTo>
                  <a:lnTo>
                    <a:pt x="18711880" y="0"/>
                  </a:lnTo>
                  <a:lnTo>
                    <a:pt x="0" y="0"/>
                  </a:lnTo>
                  <a:close/>
                  <a:moveTo>
                    <a:pt x="18650920" y="12457277"/>
                  </a:moveTo>
                  <a:lnTo>
                    <a:pt x="59690" y="12457277"/>
                  </a:lnTo>
                  <a:lnTo>
                    <a:pt x="59690" y="59690"/>
                  </a:lnTo>
                  <a:lnTo>
                    <a:pt x="18650920" y="59690"/>
                  </a:lnTo>
                  <a:lnTo>
                    <a:pt x="18650920" y="124572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36825" y="1383672"/>
            <a:ext cx="5199438" cy="2881066"/>
            <a:chOff x="0" y="0"/>
            <a:chExt cx="6932584" cy="384142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932584" cy="775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2"/>
                </a:lnSpc>
              </a:pPr>
              <a:r>
                <a:rPr lang="en-US" sz="3494">
                  <a:solidFill>
                    <a:srgbClr val="FFFFFF"/>
                  </a:solidFill>
                  <a:latin typeface="Squada One"/>
                </a:rPr>
                <a:t>HST tracks fan engagement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30573"/>
              <a:ext cx="6932584" cy="2710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8"/>
                </a:lnSpc>
              </a:pPr>
              <a:r>
                <a:rPr lang="en-US" sz="2356">
                  <a:solidFill>
                    <a:srgbClr val="FFFFFF"/>
                  </a:solidFill>
                  <a:latin typeface="Muli Extra Light"/>
                </a:rPr>
                <a:t>HST tracks fans engagement with Team Heretics and their sponsors. Our HST implements functions such as scoreOf, scoreForSeason, increaseScore.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00738" y="5594457"/>
            <a:ext cx="5780043" cy="3846239"/>
            <a:chOff x="0" y="0"/>
            <a:chExt cx="18370462" cy="12224336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8370462" cy="12224336"/>
            </a:xfrm>
            <a:custGeom>
              <a:avLst/>
              <a:gdLst/>
              <a:ahLst/>
              <a:cxnLst/>
              <a:rect r="r" b="b" t="t" l="l"/>
              <a:pathLst>
                <a:path h="12224336" w="18370462">
                  <a:moveTo>
                    <a:pt x="0" y="0"/>
                  </a:moveTo>
                  <a:lnTo>
                    <a:pt x="0" y="12224336"/>
                  </a:lnTo>
                  <a:lnTo>
                    <a:pt x="18370462" y="12224336"/>
                  </a:lnTo>
                  <a:lnTo>
                    <a:pt x="18370462" y="0"/>
                  </a:lnTo>
                  <a:lnTo>
                    <a:pt x="0" y="0"/>
                  </a:lnTo>
                  <a:close/>
                  <a:moveTo>
                    <a:pt x="18309501" y="12163376"/>
                  </a:moveTo>
                  <a:lnTo>
                    <a:pt x="59690" y="12163376"/>
                  </a:lnTo>
                  <a:lnTo>
                    <a:pt x="59690" y="59690"/>
                  </a:lnTo>
                  <a:lnTo>
                    <a:pt x="18309501" y="59690"/>
                  </a:lnTo>
                  <a:lnTo>
                    <a:pt x="18309501" y="121633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826499" y="5944805"/>
            <a:ext cx="5385311" cy="3353711"/>
            <a:chOff x="0" y="0"/>
            <a:chExt cx="7180415" cy="44716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7180415" cy="798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FFFFFF"/>
                  </a:solidFill>
                  <a:latin typeface="Squada One"/>
                </a:rPr>
                <a:t>HST is extensible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52470"/>
              <a:ext cx="7180415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Muli Extra Light"/>
                </a:rPr>
                <a:t>HST can be extended with more functions which can be triggered by another smart contract based on a user action, making it a fully autonomous, blockchain-oriented points or a governance system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07219" y="5594457"/>
            <a:ext cx="5780043" cy="3846239"/>
            <a:chOff x="0" y="0"/>
            <a:chExt cx="18370462" cy="12224336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8370462" cy="12224336"/>
            </a:xfrm>
            <a:custGeom>
              <a:avLst/>
              <a:gdLst/>
              <a:ahLst/>
              <a:cxnLst/>
              <a:rect r="r" b="b" t="t" l="l"/>
              <a:pathLst>
                <a:path h="12224336" w="18370462">
                  <a:moveTo>
                    <a:pt x="0" y="0"/>
                  </a:moveTo>
                  <a:lnTo>
                    <a:pt x="0" y="12224336"/>
                  </a:lnTo>
                  <a:lnTo>
                    <a:pt x="18370462" y="12224336"/>
                  </a:lnTo>
                  <a:lnTo>
                    <a:pt x="18370462" y="0"/>
                  </a:lnTo>
                  <a:lnTo>
                    <a:pt x="0" y="0"/>
                  </a:lnTo>
                  <a:close/>
                  <a:moveTo>
                    <a:pt x="18309501" y="12163376"/>
                  </a:moveTo>
                  <a:lnTo>
                    <a:pt x="59690" y="12163376"/>
                  </a:lnTo>
                  <a:lnTo>
                    <a:pt x="59690" y="59690"/>
                  </a:lnTo>
                  <a:lnTo>
                    <a:pt x="18309501" y="59690"/>
                  </a:lnTo>
                  <a:lnTo>
                    <a:pt x="18309501" y="121633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132979" y="5944805"/>
            <a:ext cx="5385311" cy="2515511"/>
            <a:chOff x="0" y="0"/>
            <a:chExt cx="7180415" cy="335401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7180415" cy="798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>
                  <a:solidFill>
                    <a:srgbClr val="FFFFFF"/>
                  </a:solidFill>
                  <a:latin typeface="Squada One"/>
                </a:rPr>
                <a:t>HST on Web3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52470"/>
              <a:ext cx="7180415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Muli Extra Light"/>
                </a:rPr>
                <a:t>HST token can be combined with front-end technologies to personalise marketing and rewards for fans, creating a more engaging experience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048" y="1676400"/>
            <a:ext cx="14913905" cy="6934200"/>
            <a:chOff x="0" y="0"/>
            <a:chExt cx="42810008" cy="1990445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10007" cy="19904456"/>
            </a:xfrm>
            <a:custGeom>
              <a:avLst/>
              <a:gdLst/>
              <a:ahLst/>
              <a:cxnLst/>
              <a:rect r="r" b="b" t="t" l="l"/>
              <a:pathLst>
                <a:path h="19904456" w="42810007">
                  <a:moveTo>
                    <a:pt x="0" y="0"/>
                  </a:moveTo>
                  <a:lnTo>
                    <a:pt x="0" y="19904456"/>
                  </a:lnTo>
                  <a:lnTo>
                    <a:pt x="42810007" y="19904456"/>
                  </a:lnTo>
                  <a:lnTo>
                    <a:pt x="42810007" y="0"/>
                  </a:lnTo>
                  <a:lnTo>
                    <a:pt x="0" y="0"/>
                  </a:lnTo>
                  <a:close/>
                  <a:moveTo>
                    <a:pt x="42749050" y="19843496"/>
                  </a:moveTo>
                  <a:lnTo>
                    <a:pt x="59690" y="19843496"/>
                  </a:lnTo>
                  <a:lnTo>
                    <a:pt x="59690" y="59690"/>
                  </a:lnTo>
                  <a:lnTo>
                    <a:pt x="42749050" y="59690"/>
                  </a:lnTo>
                  <a:lnTo>
                    <a:pt x="42749050" y="198434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0035" y="1263921"/>
            <a:ext cx="967930" cy="824957"/>
            <a:chOff x="0" y="0"/>
            <a:chExt cx="1290574" cy="109994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660035" y="8198121"/>
            <a:ext cx="967930" cy="824957"/>
            <a:chOff x="0" y="0"/>
            <a:chExt cx="1290574" cy="109994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3116920" y="3114320"/>
            <a:ext cx="12054159" cy="2151198"/>
            <a:chOff x="0" y="0"/>
            <a:chExt cx="16072213" cy="28682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61925"/>
              <a:ext cx="16072213" cy="1788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>
                  <a:solidFill>
                    <a:srgbClr val="FFFFFF"/>
                  </a:solidFill>
                  <a:latin typeface="Squada One Bold"/>
                </a:rPr>
                <a:t>DEMO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55066"/>
              <a:ext cx="16072213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Extra Light Bold"/>
                </a:rPr>
                <a:t>It consists of a visual example of what it would look like for users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3817" y="474579"/>
            <a:ext cx="9372022" cy="52802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3839" y="4773610"/>
            <a:ext cx="8777601" cy="49734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3565">
            <a:off x="7098755" y="3655894"/>
            <a:ext cx="3016698" cy="85221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73817" y="5881119"/>
            <a:ext cx="579978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Extra Light"/>
              </a:rPr>
              <a:t>Connect to Binance to unlock the button on  Team Heretics official website.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01654" y="3857015"/>
            <a:ext cx="579978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Extra Light"/>
              </a:rPr>
              <a:t>Once you are connected, you can claim your unique SBT Team Hereticsfan token.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13260"/>
            <a:ext cx="9249665" cy="51732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4692" r="0" b="4692"/>
          <a:stretch>
            <a:fillRect/>
          </a:stretch>
        </p:blipFill>
        <p:spPr>
          <a:xfrm flipH="false" flipV="false" rot="0">
            <a:off x="1978687" y="3107714"/>
            <a:ext cx="7378196" cy="3832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6884" y="4102678"/>
            <a:ext cx="3016698" cy="8522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958517" y="2513260"/>
            <a:ext cx="3532898" cy="62807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500269"/>
            <a:ext cx="579978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Extra Light"/>
              </a:rPr>
              <a:t>Once you claimed your token, here is what the sponsor website will look like.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7934" y="1500269"/>
            <a:ext cx="579978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Extra Light"/>
              </a:rPr>
              <a:t>End of the season leaderboard of generated points.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3613" y="1795780"/>
            <a:ext cx="14528641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Project repo: </a:t>
            </a:r>
            <a:r>
              <a:rPr lang="en-US" sz="2799">
                <a:solidFill>
                  <a:srgbClr val="FFFFFF"/>
                </a:solidFill>
                <a:latin typeface="Canva Sans"/>
              </a:rPr>
              <a:t>https://github.com/Pulsar-Systems/heretics-binance-hackaton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In case the presentation does not show the video or images properly,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please use the following link 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https://www.canva.com/design/DAFVgOYxmXE/3gUmUR1kS-m69PrCxJaWNg/view?utm_content=DAFVgOYxmXE&amp;utm_campaign=designshare&amp;utm_medium=link&amp;utm_source=publishsharelink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048" y="1676400"/>
            <a:ext cx="14913905" cy="6934200"/>
            <a:chOff x="0" y="0"/>
            <a:chExt cx="42810008" cy="1990445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10007" cy="19904456"/>
            </a:xfrm>
            <a:custGeom>
              <a:avLst/>
              <a:gdLst/>
              <a:ahLst/>
              <a:cxnLst/>
              <a:rect r="r" b="b" t="t" l="l"/>
              <a:pathLst>
                <a:path h="19904456" w="42810007">
                  <a:moveTo>
                    <a:pt x="0" y="0"/>
                  </a:moveTo>
                  <a:lnTo>
                    <a:pt x="0" y="19904456"/>
                  </a:lnTo>
                  <a:lnTo>
                    <a:pt x="42810007" y="19904456"/>
                  </a:lnTo>
                  <a:lnTo>
                    <a:pt x="42810007" y="0"/>
                  </a:lnTo>
                  <a:lnTo>
                    <a:pt x="0" y="0"/>
                  </a:lnTo>
                  <a:close/>
                  <a:moveTo>
                    <a:pt x="42749050" y="19843496"/>
                  </a:moveTo>
                  <a:lnTo>
                    <a:pt x="59690" y="19843496"/>
                  </a:lnTo>
                  <a:lnTo>
                    <a:pt x="59690" y="59690"/>
                  </a:lnTo>
                  <a:lnTo>
                    <a:pt x="42749050" y="59690"/>
                  </a:lnTo>
                  <a:lnTo>
                    <a:pt x="42749050" y="198434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0035" y="1263921"/>
            <a:ext cx="967930" cy="824957"/>
            <a:chOff x="0" y="0"/>
            <a:chExt cx="1290574" cy="109994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660035" y="8198121"/>
            <a:ext cx="967930" cy="824957"/>
            <a:chOff x="0" y="0"/>
            <a:chExt cx="1290574" cy="109994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04269" y="4946830"/>
            <a:ext cx="2064314" cy="17675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116920" y="3982176"/>
            <a:ext cx="12054159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THE CHALLENGE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6340" y="5242469"/>
            <a:ext cx="633532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uli Extra Light"/>
              </a:rPr>
              <a:t>Improve the quality of Heretics service to their sponsors  through blockchain technology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9132150" y="1040550"/>
            <a:ext cx="560877" cy="5371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9132150" y="4163390"/>
            <a:ext cx="560877" cy="5371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9132150" y="7092506"/>
            <a:ext cx="560877" cy="537178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0" y="43812"/>
            <a:ext cx="7708488" cy="10243188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8021" y="2541845"/>
            <a:ext cx="1706350" cy="161676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3964305"/>
            <a:ext cx="5636844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PROBLEMS</a:t>
            </a:r>
          </a:p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TO SOLVE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3001" y="959571"/>
            <a:ext cx="685917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quada One Bold"/>
              </a:rPr>
              <a:t>Sponsors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001" y="1962378"/>
            <a:ext cx="685917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Extra Light"/>
              </a:rPr>
              <a:t>Improve the service received from Heretics to the sponsors by increasing their profit and detailed information of the perceived return of the investment.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73001" y="4082412"/>
            <a:ext cx="685917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quada One Bold"/>
              </a:rPr>
              <a:t>Heretics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3001" y="5085219"/>
            <a:ext cx="68591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Extra Light"/>
              </a:rPr>
              <a:t>Increase the value of the brand and its advantages by being its sponsor.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3001" y="7011528"/>
            <a:ext cx="685917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quada One Bold"/>
              </a:rPr>
              <a:t>Fans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3001" y="8014335"/>
            <a:ext cx="68591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Extra Light"/>
              </a:rPr>
              <a:t>Improve the relationship between Heretics and their fans by offering them advantages.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7048" y="1798418"/>
            <a:ext cx="14913905" cy="7459882"/>
            <a:chOff x="0" y="0"/>
            <a:chExt cx="42810008" cy="214134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10007" cy="21413412"/>
            </a:xfrm>
            <a:custGeom>
              <a:avLst/>
              <a:gdLst/>
              <a:ahLst/>
              <a:cxnLst/>
              <a:rect r="r" b="b" t="t" l="l"/>
              <a:pathLst>
                <a:path h="21413412" w="42810007">
                  <a:moveTo>
                    <a:pt x="0" y="0"/>
                  </a:moveTo>
                  <a:lnTo>
                    <a:pt x="0" y="21413412"/>
                  </a:lnTo>
                  <a:lnTo>
                    <a:pt x="42810007" y="21413412"/>
                  </a:lnTo>
                  <a:lnTo>
                    <a:pt x="42810007" y="0"/>
                  </a:lnTo>
                  <a:lnTo>
                    <a:pt x="0" y="0"/>
                  </a:lnTo>
                  <a:close/>
                  <a:moveTo>
                    <a:pt x="42749050" y="21352453"/>
                  </a:moveTo>
                  <a:lnTo>
                    <a:pt x="59690" y="21352453"/>
                  </a:lnTo>
                  <a:lnTo>
                    <a:pt x="59690" y="59690"/>
                  </a:lnTo>
                  <a:lnTo>
                    <a:pt x="42749050" y="59690"/>
                  </a:lnTo>
                  <a:lnTo>
                    <a:pt x="42749050" y="21352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65482" y="5302240"/>
            <a:ext cx="3157036" cy="31570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660035" y="1263921"/>
            <a:ext cx="967930" cy="824957"/>
            <a:chOff x="0" y="0"/>
            <a:chExt cx="1290574" cy="1099943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8660035" y="8694736"/>
            <a:ext cx="967930" cy="824957"/>
            <a:chOff x="0" y="0"/>
            <a:chExt cx="1290574" cy="1099943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803617" y="641767"/>
            <a:ext cx="2313303" cy="2313303"/>
            <a:chOff x="0" y="0"/>
            <a:chExt cx="3084404" cy="308440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84404" cy="308440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896915" y="727103"/>
              <a:ext cx="1290574" cy="1630198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908990" y="7790091"/>
            <a:ext cx="2470020" cy="90464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7732563" y="5469321"/>
            <a:ext cx="2822873" cy="2822873"/>
            <a:chOff x="0" y="0"/>
            <a:chExt cx="3763831" cy="3763831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763831" cy="3763831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855969" y="882811"/>
              <a:ext cx="2051893" cy="2041633"/>
            </a:xfrm>
            <a:prstGeom prst="rect">
              <a:avLst/>
            </a:prstGeom>
          </p:spPr>
        </p:pic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185022" y="1185748"/>
              <a:ext cx="1414776" cy="1414770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r="0" t="0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116920" y="2866670"/>
            <a:ext cx="12054159" cy="2646498"/>
            <a:chOff x="0" y="0"/>
            <a:chExt cx="16072213" cy="352866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61925"/>
              <a:ext cx="16072213" cy="1788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>
                  <a:solidFill>
                    <a:srgbClr val="FFFFFF"/>
                  </a:solidFill>
                  <a:latin typeface="Squada One Bold"/>
                </a:rPr>
                <a:t>THE SOLUTION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245541"/>
              <a:ext cx="16072213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Extra Light Bold"/>
                </a:rPr>
                <a:t>A unique Heretics Soulbound Token (HST) that links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Extra Light Bold"/>
                </a:rPr>
                <a:t>Heretics team, the fans and the sponsors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236050" y="5834238"/>
            <a:ext cx="9525" cy="340212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2042425" y="5834238"/>
            <a:ext cx="9525" cy="340212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01046" y="8316352"/>
            <a:ext cx="289058" cy="229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07421" y="5992252"/>
            <a:ext cx="289058" cy="22987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678737" y="5037215"/>
            <a:ext cx="3422308" cy="4199151"/>
            <a:chOff x="0" y="0"/>
            <a:chExt cx="4563078" cy="559886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3078" cy="559886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687979" y="923274"/>
              <a:ext cx="554339" cy="700217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75000"/>
          </a:blip>
          <a:srcRect l="0" t="0" r="0" b="0"/>
          <a:stretch>
            <a:fillRect/>
          </a:stretch>
        </p:blipFill>
        <p:spPr>
          <a:xfrm flipH="false" flipV="false" rot="0">
            <a:off x="8586005" y="5451631"/>
            <a:ext cx="3321416" cy="2864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75000"/>
          </a:blip>
          <a:srcRect l="0" t="0" r="0" b="0"/>
          <a:stretch>
            <a:fillRect/>
          </a:stretch>
        </p:blipFill>
        <p:spPr>
          <a:xfrm flipH="false" flipV="false" rot="0">
            <a:off x="13985111" y="5122166"/>
            <a:ext cx="4088433" cy="342406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474850"/>
            <a:ext cx="14573414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WHAT THIS TOKEN WILL BRING?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834238"/>
            <a:ext cx="4617849" cy="3004962"/>
            <a:chOff x="0" y="0"/>
            <a:chExt cx="6157132" cy="4006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615713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Squada One Bold"/>
                </a:rPr>
                <a:t>1. Identification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46272"/>
              <a:ext cx="6157132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Extra Light Bold"/>
                </a:rPr>
                <a:t>Every Heretic's fan will have the right to claim a token that formally identifies him/her as a fan of Heretics in any sponsor's application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35076" y="5834238"/>
            <a:ext cx="4617849" cy="3424062"/>
            <a:chOff x="0" y="0"/>
            <a:chExt cx="6157132" cy="456541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15713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Squada One Bold"/>
                </a:rPr>
                <a:t>2. Special benefits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46272"/>
              <a:ext cx="6157132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Extra Light Bold"/>
                </a:rPr>
                <a:t>This fan token will grant special benefits for heretic's fan on partners application, driving revenue for sponsors and engagement to heretics' community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41451" y="5834238"/>
            <a:ext cx="4617849" cy="3004962"/>
            <a:chOff x="0" y="0"/>
            <a:chExt cx="6157132" cy="400661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615713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Squada One Bold"/>
                </a:rPr>
                <a:t>3. Data centered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246272"/>
              <a:ext cx="6157132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Extra Light Bold"/>
                </a:rPr>
                <a:t>This token will allow heretics' team and sponsors to know more about its fan base with important data such as number of fans and engagement.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2896704"/>
            <a:ext cx="1415939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Extra Light Bold"/>
              </a:rPr>
              <a:t>The unique link between all the stakeholders.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642" y="4183518"/>
            <a:ext cx="4864189" cy="4814745"/>
            <a:chOff x="0" y="0"/>
            <a:chExt cx="13637989" cy="1349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10056" y="4183518"/>
            <a:ext cx="4864189" cy="4814745"/>
            <a:chOff x="0" y="0"/>
            <a:chExt cx="13637989" cy="1349936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17170" y="4183518"/>
            <a:ext cx="4864189" cy="4814745"/>
            <a:chOff x="0" y="0"/>
            <a:chExt cx="13637989" cy="1349936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23265" y="3155022"/>
            <a:ext cx="1942225" cy="16897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69439" y="3325330"/>
            <a:ext cx="1349121" cy="13491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22120" y="3574862"/>
            <a:ext cx="1670410" cy="12173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19549" y="1109774"/>
            <a:ext cx="11448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Squada One"/>
              </a:rPr>
              <a:t>For sponsors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66545" y="5100265"/>
            <a:ext cx="3855664" cy="2381132"/>
            <a:chOff x="0" y="0"/>
            <a:chExt cx="5140885" cy="317484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New clients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94285"/>
              <a:ext cx="5140885" cy="1980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The sponsoring companies will obtain an increase in their number of users that will come from the followers of Heretics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69959" y="5100265"/>
            <a:ext cx="3855664" cy="2381132"/>
            <a:chOff x="0" y="0"/>
            <a:chExt cx="5140885" cy="317484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Return on investment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94285"/>
              <a:ext cx="5140885" cy="1980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Sponsor companies will be able to quantitatively measure the return on their investment in collaborating with Heretics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77073" y="5100265"/>
            <a:ext cx="3855664" cy="2381132"/>
            <a:chOff x="0" y="0"/>
            <a:chExt cx="5140885" cy="317484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Granular data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94285"/>
              <a:ext cx="5140885" cy="1980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Each new customer is linked to a unique identifier, which allows information on their behavior in maximum detail.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3649" y="3256085"/>
            <a:ext cx="4864189" cy="4814745"/>
            <a:chOff x="0" y="0"/>
            <a:chExt cx="13637989" cy="1349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60162" y="3256085"/>
            <a:ext cx="4864189" cy="4814745"/>
            <a:chOff x="0" y="0"/>
            <a:chExt cx="13637989" cy="1349936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32692" y="7903016"/>
            <a:ext cx="1362094" cy="13552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999287" y="7969691"/>
            <a:ext cx="1785939" cy="82599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19549" y="1109774"/>
            <a:ext cx="11448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Squada One"/>
              </a:rPr>
              <a:t>For Fans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423553" y="4172832"/>
            <a:ext cx="4040739" cy="3136635"/>
            <a:chOff x="0" y="0"/>
            <a:chExt cx="5387652" cy="418218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5387652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 Bold"/>
                </a:rPr>
                <a:t>Discounts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94285"/>
              <a:ext cx="5387652" cy="2987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The main advantage for the fans are the discounts obtained through the sponsors. The higher the fan status, the greater the discounts and advantages obtained.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20066" y="4172832"/>
            <a:ext cx="3823213" cy="2758884"/>
            <a:chOff x="0" y="0"/>
            <a:chExt cx="5097617" cy="367851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097617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Exclusive services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94285"/>
              <a:ext cx="5097617" cy="248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Supporting Heretics and their sponsors will increase your level, which will allow you to participate in raffles and exclusive events.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642" y="3450792"/>
            <a:ext cx="4864189" cy="4814745"/>
            <a:chOff x="0" y="0"/>
            <a:chExt cx="13637989" cy="1349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10056" y="3450792"/>
            <a:ext cx="4864189" cy="4814745"/>
            <a:chOff x="0" y="0"/>
            <a:chExt cx="13637989" cy="1349936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17170" y="3450792"/>
            <a:ext cx="4864189" cy="4814745"/>
            <a:chOff x="0" y="0"/>
            <a:chExt cx="13637989" cy="1349936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3637989" cy="13499361"/>
            </a:xfrm>
            <a:custGeom>
              <a:avLst/>
              <a:gdLst/>
              <a:ahLst/>
              <a:cxnLst/>
              <a:rect r="r" b="b" t="t" l="l"/>
              <a:pathLst>
                <a:path h="13499361" w="13637989">
                  <a:moveTo>
                    <a:pt x="0" y="0"/>
                  </a:moveTo>
                  <a:lnTo>
                    <a:pt x="0" y="13499361"/>
                  </a:lnTo>
                  <a:lnTo>
                    <a:pt x="13637989" y="13499361"/>
                  </a:lnTo>
                  <a:lnTo>
                    <a:pt x="13637989" y="0"/>
                  </a:lnTo>
                  <a:lnTo>
                    <a:pt x="0" y="0"/>
                  </a:lnTo>
                  <a:close/>
                  <a:moveTo>
                    <a:pt x="13577029" y="13438400"/>
                  </a:moveTo>
                  <a:lnTo>
                    <a:pt x="59690" y="13438400"/>
                  </a:lnTo>
                  <a:lnTo>
                    <a:pt x="59690" y="59690"/>
                  </a:lnTo>
                  <a:lnTo>
                    <a:pt x="13577029" y="59690"/>
                  </a:lnTo>
                  <a:lnTo>
                    <a:pt x="13577029" y="13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88123" y="8265536"/>
            <a:ext cx="2501227" cy="55652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56806" y="2282880"/>
            <a:ext cx="613154" cy="116791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85569" y="8080682"/>
            <a:ext cx="927390" cy="9262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19549" y="1109774"/>
            <a:ext cx="11448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Squada One"/>
              </a:rPr>
              <a:t>For Heretics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66545" y="4367539"/>
            <a:ext cx="3855664" cy="3136635"/>
            <a:chOff x="0" y="0"/>
            <a:chExt cx="5140885" cy="418218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New fans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94285"/>
              <a:ext cx="5140885" cy="2987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The additional services offered by our product will attract new users and fans to the Heretics page. It will aslo increase the engagement from the current fan base.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69959" y="4367539"/>
            <a:ext cx="3855664" cy="2758884"/>
            <a:chOff x="0" y="0"/>
            <a:chExt cx="5140885" cy="36785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New sponsors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94285"/>
              <a:ext cx="5140885" cy="248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This token will increase the value of Heretics' team as brand, driving more sponsors' interest and raising the average bid offer.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77073" y="4367539"/>
            <a:ext cx="3855664" cy="3514387"/>
            <a:chOff x="0" y="0"/>
            <a:chExt cx="5140885" cy="468584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5140885" cy="81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17"/>
                </a:lnSpc>
              </a:pPr>
              <a:r>
                <a:rPr lang="en-US" sz="3655">
                  <a:solidFill>
                    <a:srgbClr val="FFFFFF"/>
                  </a:solidFill>
                  <a:latin typeface="Squada One"/>
                </a:rPr>
                <a:t>Database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94285"/>
              <a:ext cx="5140885" cy="3491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FFFFFF"/>
                  </a:solidFill>
                  <a:latin typeface="Muli Extra Light"/>
                </a:rPr>
                <a:t>The information collected by user behaviors and routines of use of the sponsors' services offers Heretics a valuable database that will help the team understand more its fan base.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730" y="7587243"/>
            <a:ext cx="2024591" cy="19638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3512" y="5504951"/>
            <a:ext cx="2144857" cy="196546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4500000">
            <a:off x="1962874" y="7107674"/>
            <a:ext cx="337708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3397701">
            <a:off x="2879710" y="8099312"/>
            <a:ext cx="154087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069992" y="5487145"/>
            <a:ext cx="2144857" cy="2001081"/>
            <a:chOff x="0" y="0"/>
            <a:chExt cx="689822" cy="64358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89822" cy="643581"/>
            </a:xfrm>
            <a:custGeom>
              <a:avLst/>
              <a:gdLst/>
              <a:ahLst/>
              <a:cxnLst/>
              <a:rect r="r" b="b" t="t" l="l"/>
              <a:pathLst>
                <a:path h="643581" w="689822">
                  <a:moveTo>
                    <a:pt x="0" y="0"/>
                  </a:moveTo>
                  <a:lnTo>
                    <a:pt x="689822" y="0"/>
                  </a:lnTo>
                  <a:lnTo>
                    <a:pt x="689822" y="643581"/>
                  </a:lnTo>
                  <a:lnTo>
                    <a:pt x="0" y="643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730" y="3041656"/>
            <a:ext cx="2024371" cy="1950987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2881226">
            <a:off x="2927787" y="4583375"/>
            <a:ext cx="1638692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triangle" len="med" w="lg"/>
            <a:tailEnd type="triangle" len="med" w="lg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041294" y="3495972"/>
            <a:ext cx="4899295" cy="281709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190625"/>
            <a:ext cx="1333313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>
                <a:solidFill>
                  <a:srgbClr val="FFFFFF"/>
                </a:solidFill>
                <a:latin typeface="Squada One Bold"/>
              </a:rPr>
              <a:t>TRADITIONAL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8191" y="3672840"/>
            <a:ext cx="3585502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If you are interested in this product, help me, by using the link below: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46DBF"/>
                </a:solidFill>
                <a:latin typeface="Canva Sans"/>
              </a:rPr>
              <a:t>https://amzn.to/</a:t>
            </a:r>
            <a:r>
              <a:rPr lang="en-US" sz="2100">
                <a:solidFill>
                  <a:srgbClr val="346DBF"/>
                </a:solidFill>
                <a:latin typeface="Canva Sans"/>
              </a:rPr>
              <a:t>123abc123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62851" y="3263571"/>
            <a:ext cx="6909962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Content creators collaborate with companies like Amazon to promote products and redirect their audience to E-commerce websites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These people are usually influencers who use or talk about similar products and offers them links with discounts to those products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DAFVgOYxmXE</dc:identifier>
  <dcterms:modified xsi:type="dcterms:W3CDTF">2011-08-01T06:04:30Z</dcterms:modified>
  <cp:revision>1</cp:revision>
  <dc:title>Plan</dc:title>
</cp:coreProperties>
</file>